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61" r:id="rId5"/>
    <p:sldId id="260" r:id="rId6"/>
    <p:sldId id="262" r:id="rId7"/>
    <p:sldId id="268" r:id="rId8"/>
    <p:sldId id="267" r:id="rId9"/>
    <p:sldId id="273" r:id="rId10"/>
    <p:sldId id="264" r:id="rId11"/>
    <p:sldId id="272" r:id="rId12"/>
    <p:sldId id="274" r:id="rId13"/>
    <p:sldId id="269" r:id="rId14"/>
    <p:sldId id="275" r:id="rId15"/>
    <p:sldId id="270" r:id="rId16"/>
    <p:sldId id="276" r:id="rId17"/>
    <p:sldId id="271" r:id="rId18"/>
    <p:sldId id="277" r:id="rId19"/>
    <p:sldId id="26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712703"/>
    <a:srgbClr val="A9915D"/>
    <a:srgbClr val="AD9861"/>
    <a:srgbClr val="8A733F"/>
    <a:srgbClr val="FCFCE9"/>
    <a:srgbClr val="F5F1BF"/>
    <a:srgbClr val="B39E67"/>
    <a:srgbClr val="D3B255"/>
    <a:srgbClr val="0C40A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tagofman.narod.ru/kritikakarelskiy.html" TargetMode="External"/><Relationship Id="rId3" Type="http://schemas.openxmlformats.org/officeDocument/2006/relationships/hyperlink" Target="https://fb.ru/article/247485/povest-skazka-zolotoy-gorshok-gofman-kratkoe-soderjanie-syujet-geroi" TargetMode="External"/><Relationship Id="rId7" Type="http://schemas.openxmlformats.org/officeDocument/2006/relationships/hyperlink" Target="http://ppf.asf.ru/gofma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ilology.ru/literature3/chavchanidze-81.htm" TargetMode="External"/><Relationship Id="rId11" Type="http://schemas.openxmlformats.org/officeDocument/2006/relationships/hyperlink" Target="http://cityref.ru/prosmotr/6717-2590.htm" TargetMode="External"/><Relationship Id="rId5" Type="http://schemas.openxmlformats.org/officeDocument/2006/relationships/hyperlink" Target="https://literaguru.ru/analiz-proizvedeniya-zolotoj-gorshok-gofman/" TargetMode="External"/><Relationship Id="rId10" Type="http://schemas.openxmlformats.org/officeDocument/2006/relationships/hyperlink" Target="http://www.ad-marginem.ru/article45-page6.html" TargetMode="External"/><Relationship Id="rId4" Type="http://schemas.openxmlformats.org/officeDocument/2006/relationships/hyperlink" Target="http://feb-web.ru/" TargetMode="External"/><Relationship Id="rId9" Type="http://schemas.openxmlformats.org/officeDocument/2006/relationships/hyperlink" Target="http://etagofman.narod.ru/kritikakirpichnikov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20801" y="405892"/>
            <a:ext cx="6850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err="1" smtClean="0">
                <a:ln w="95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Ханмурзаев</a:t>
            </a:r>
            <a:r>
              <a:rPr lang="ru-RU" sz="4000" b="1" dirty="0" smtClean="0">
                <a:ln w="95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err="1" smtClean="0">
                <a:ln w="95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Камиль</a:t>
            </a:r>
            <a:r>
              <a:rPr lang="ru-RU" sz="4000" b="1" dirty="0" smtClean="0">
                <a:ln w="95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4000" b="1" dirty="0" err="1" smtClean="0">
                <a:ln w="95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Гамидович</a:t>
            </a:r>
            <a:endParaRPr lang="ru-RU" sz="4000" b="1" dirty="0">
              <a:ln w="952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 descr="Ханмурзаев.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51" y="1870929"/>
            <a:ext cx="7179149" cy="370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46663" y="5813947"/>
            <a:ext cx="631891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Памяти ученого посвящается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113" y="1207777"/>
            <a:ext cx="376395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Выводы:</a:t>
            </a:r>
          </a:p>
          <a:p>
            <a:pPr algn="just"/>
            <a:r>
              <a:rPr lang="ru-RU" dirty="0" smtClean="0"/>
              <a:t>2. </a:t>
            </a:r>
            <a:r>
              <a:rPr lang="ru-RU" sz="2400" dirty="0" smtClean="0"/>
              <a:t>Смешение реального, даже обыденного и необычного, сверхъестественного. (Называются реалии жизни Германии начала </a:t>
            </a:r>
            <a:r>
              <a:rPr lang="en-US" sz="2400" dirty="0" smtClean="0"/>
              <a:t>XIX </a:t>
            </a:r>
            <a:r>
              <a:rPr lang="ru-RU" sz="2400" dirty="0" smtClean="0"/>
              <a:t>века и описывается сад юноши Фосфора и дом архивариуса </a:t>
            </a:r>
            <a:r>
              <a:rPr lang="ru-RU" sz="2400" dirty="0" err="1" smtClean="0"/>
              <a:t>Линдсгорста</a:t>
            </a:r>
            <a:r>
              <a:rPr lang="ru-RU" sz="2400" dirty="0" smtClean="0"/>
              <a:t>). Связано с принципом </a:t>
            </a:r>
            <a:r>
              <a:rPr lang="ru-RU" sz="2400" dirty="0" err="1" smtClean="0"/>
              <a:t>двоемирия</a:t>
            </a:r>
            <a:r>
              <a:rPr lang="ru-RU" sz="2400" dirty="0" smtClean="0"/>
              <a:t> у романтиков.</a:t>
            </a:r>
            <a:endParaRPr lang="ru-RU" dirty="0" smtClean="0"/>
          </a:p>
        </p:txBody>
      </p:sp>
      <p:pic>
        <p:nvPicPr>
          <p:cNvPr id="5" name="Рисунок 4" descr="101_ainqH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258" y="2119084"/>
            <a:ext cx="4044044" cy="2696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090" y="409491"/>
            <a:ext cx="768995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Выводы:</a:t>
            </a:r>
          </a:p>
          <a:p>
            <a:pPr algn="just"/>
            <a:r>
              <a:rPr lang="ru-RU" sz="2000" dirty="0" smtClean="0"/>
              <a:t>3</a:t>
            </a:r>
            <a:r>
              <a:rPr lang="ru-RU" sz="2400" dirty="0" smtClean="0"/>
              <a:t>. </a:t>
            </a:r>
            <a:r>
              <a:rPr lang="ru-RU" sz="2300" dirty="0" smtClean="0"/>
              <a:t>В  научной литературе в связи с этим нет точного определения жанра произведения «Золотой горшок». В разных исследовательских работах «Золотой горшок» назывался повестью, повестью-сказкой, литературной сказкой, новеллой. Все эти жанровые обозначения справедливы, так как отражают те или иные особенности произведения: хроникальный сюжет (черта повести), упор на волшебную историю (сказка), относительно небольшой объём (новелла). В </a:t>
            </a:r>
            <a:r>
              <a:rPr lang="ru-RU" sz="2300" i="1" dirty="0" smtClean="0"/>
              <a:t>«сказке из новых времён»</a:t>
            </a:r>
            <a:r>
              <a:rPr lang="ru-RU" sz="2300" dirty="0" smtClean="0"/>
              <a:t> и повести-сказке мы видим прямое указание на принцип романтического </a:t>
            </a:r>
            <a:r>
              <a:rPr lang="ru-RU" sz="2300" dirty="0" err="1" smtClean="0"/>
              <a:t>двоемирия</a:t>
            </a:r>
            <a:r>
              <a:rPr lang="ru-RU" sz="2300" dirty="0" smtClean="0"/>
              <a:t>, формирующийся у Гофмана путём воссоздания, взаимопроникновения и сопоставления двух миров – реального и фантастического. </a:t>
            </a:r>
            <a:r>
              <a:rPr lang="ru-RU" sz="2300" i="1" dirty="0" smtClean="0"/>
              <a:t>«Новые времена»</a:t>
            </a:r>
            <a:r>
              <a:rPr lang="ru-RU" sz="2300" dirty="0" smtClean="0"/>
              <a:t>/повесть - начало XIX века, Дрезден; сказка – неопределённое течение времени (возможно, вечность), волшебная страна Атлантида.</a:t>
            </a:r>
          </a:p>
          <a:p>
            <a:pPr algn="just"/>
            <a:endParaRPr lang="ru-RU" sz="2300" dirty="0" smtClean="0"/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090" y="409491"/>
            <a:ext cx="768995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Выводы:</a:t>
            </a:r>
          </a:p>
          <a:p>
            <a:pPr algn="just"/>
            <a:r>
              <a:rPr lang="ru-RU" sz="2000" dirty="0" smtClean="0"/>
              <a:t>3</a:t>
            </a:r>
            <a:r>
              <a:rPr lang="ru-RU" sz="2400" dirty="0" smtClean="0"/>
              <a:t>. </a:t>
            </a:r>
            <a:r>
              <a:rPr lang="ru-RU" sz="2300" dirty="0" smtClean="0"/>
              <a:t>В  научной литературе в связи с этим нет точного определения жанра произведения «Золотой горшок». В разных исследовательских работах «Золотой горшок» назывался повестью, повестью-сказкой, литературной сказкой, новеллой. Все эти жанровые обозначения справедливы, так как отражают те или иные особенности произведения: хроникальный сюжет (черта повести), упор на волшебную историю (сказка), относительно небольшой объём (новелла). В </a:t>
            </a:r>
            <a:r>
              <a:rPr lang="ru-RU" sz="2300" i="1" dirty="0" smtClean="0"/>
              <a:t>«сказке из новых времён»</a:t>
            </a:r>
            <a:r>
              <a:rPr lang="ru-RU" sz="2300" dirty="0" smtClean="0"/>
              <a:t> и повести-сказке мы видим прямое указание на принцип романтического </a:t>
            </a:r>
            <a:r>
              <a:rPr lang="ru-RU" sz="2300" dirty="0" err="1" smtClean="0"/>
              <a:t>двоемирия</a:t>
            </a:r>
            <a:r>
              <a:rPr lang="ru-RU" sz="2300" dirty="0" smtClean="0"/>
              <a:t>, формирующийся у Гофмана путём воссоздания, взаимопроникновения и сопоставления двух миров – реального и фантастического. </a:t>
            </a:r>
            <a:r>
              <a:rPr lang="ru-RU" sz="2300" i="1" dirty="0" smtClean="0"/>
              <a:t>«Новые времена»</a:t>
            </a:r>
            <a:r>
              <a:rPr lang="ru-RU" sz="2300" dirty="0" smtClean="0"/>
              <a:t>/повесть - начало XIX века, Дрезден; сказка – неопределённое течение времени (возможно, вечность), волшебная страна Атлантида.</a:t>
            </a:r>
          </a:p>
          <a:p>
            <a:pPr algn="just"/>
            <a:endParaRPr lang="ru-RU" sz="2300" dirty="0" smtClean="0"/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177" y="191778"/>
            <a:ext cx="76899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Выводы:</a:t>
            </a:r>
          </a:p>
          <a:p>
            <a:pPr algn="just"/>
            <a:r>
              <a:rPr lang="ru-RU" dirty="0" smtClean="0"/>
              <a:t>4</a:t>
            </a:r>
            <a:r>
              <a:rPr lang="ru-RU" sz="2000" dirty="0" smtClean="0"/>
              <a:t>. В произведении также присутствуют элементы публицистики – обращение к читателю, прямой диалог с ним, подразумевающий ответы, а иногда и возражения читателя. Это создает эффект доверия </a:t>
            </a:r>
            <a:r>
              <a:rPr lang="ru-RU" sz="2000" dirty="0" err="1" smtClean="0"/>
              <a:t>нарратору</a:t>
            </a:r>
            <a:r>
              <a:rPr lang="ru-RU" sz="2000" dirty="0" smtClean="0"/>
              <a:t>, т.к. он лично знаком с участниками событий, видел Ансельма и Серпентину в Атлантиде. Используется также в сказке  такой прием, как «рассказ в рассказе». Это миф о юноше Фосфоре и его любви  к огненной лилии, рассказанный архивариусом </a:t>
            </a:r>
            <a:r>
              <a:rPr lang="ru-RU" sz="2000" dirty="0" err="1" smtClean="0"/>
              <a:t>Линдгорстом</a:t>
            </a:r>
            <a:r>
              <a:rPr lang="ru-RU" sz="2000" dirty="0" smtClean="0"/>
              <a:t>, и миф о любви Саламандра к зеленой змее.</a:t>
            </a:r>
          </a:p>
        </p:txBody>
      </p:sp>
      <p:pic>
        <p:nvPicPr>
          <p:cNvPr id="5" name="Рисунок 4" descr="89242296_large_1222787998_20060324_song_wallpapers_ru_ognennaya_salamandra_1-250x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603" y="3037114"/>
            <a:ext cx="3367768" cy="336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5662" y="1831892"/>
            <a:ext cx="76899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Выводы:</a:t>
            </a:r>
          </a:p>
          <a:p>
            <a:pPr algn="just"/>
            <a:r>
              <a:rPr lang="ru-RU" sz="2000" dirty="0" smtClean="0"/>
              <a:t>5. </a:t>
            </a:r>
            <a:r>
              <a:rPr lang="ru-RU" sz="2000" dirty="0" err="1" smtClean="0"/>
              <a:t>Хронотоп</a:t>
            </a:r>
            <a:r>
              <a:rPr lang="ru-RU" sz="2000" dirty="0" smtClean="0"/>
              <a:t> произведения тоже необычен и связан с </a:t>
            </a:r>
            <a:r>
              <a:rPr lang="ru-RU" sz="2000" dirty="0" err="1" smtClean="0"/>
              <a:t>двоемирием</a:t>
            </a:r>
            <a:r>
              <a:rPr lang="ru-RU" sz="2000" dirty="0" smtClean="0"/>
              <a:t>: события происходят то в реальном городе (площадь у Черных ворот, трактир, дом </a:t>
            </a:r>
            <a:r>
              <a:rPr lang="ru-RU" sz="2000" dirty="0" err="1" smtClean="0"/>
              <a:t>конректора</a:t>
            </a:r>
            <a:r>
              <a:rPr lang="ru-RU" sz="2000" dirty="0" smtClean="0"/>
              <a:t> </a:t>
            </a:r>
            <a:r>
              <a:rPr lang="ru-RU" sz="2000" dirty="0" err="1" smtClean="0"/>
              <a:t>Паульмана</a:t>
            </a:r>
            <a:r>
              <a:rPr lang="ru-RU" sz="2000" dirty="0" smtClean="0"/>
              <a:t>), то в чудесной стране Атлантиде. Время то конкретизируется, то сжимается в мгновение, то становится вечностью.  Следует отметить также, что произведение делится не на главы, а на ВИГИЛИИ. Так называли единицу измерения  ночного времени в Древнем Риме. Другие значения этого слова «стража» и «бдение». </a:t>
            </a:r>
            <a:r>
              <a:rPr lang="ru-RU" sz="2000" dirty="0" err="1" smtClean="0"/>
              <a:t>Вигилий</a:t>
            </a:r>
            <a:r>
              <a:rPr lang="ru-RU" sz="2000" dirty="0" smtClean="0"/>
              <a:t> 12.  это может быть 12 часов, 12 дней. Т.е. реальное время событий (они охватывают 12 дней), время художественное. Но в магической нумерологии это сакраментальное число, связанное с волей и духовной силой человека. Главный герой Ансельм преодолевает все препятствия ради своей возлюбленной – Серпентины. Это число Истины. </a:t>
            </a:r>
            <a:endParaRPr lang="ru-RU" sz="2000" dirty="0"/>
          </a:p>
        </p:txBody>
      </p:sp>
      <p:pic>
        <p:nvPicPr>
          <p:cNvPr id="5" name="Рисунок 4" descr="zolotoy-gorsh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886" y="0"/>
            <a:ext cx="2104571" cy="2104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1885" y="365949"/>
            <a:ext cx="553470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Выводы:</a:t>
            </a:r>
          </a:p>
          <a:p>
            <a:pPr algn="just"/>
            <a:r>
              <a:rPr lang="ru-RU" dirty="0" smtClean="0"/>
              <a:t>6. </a:t>
            </a:r>
            <a:r>
              <a:rPr lang="ru-RU" sz="2000" dirty="0" smtClean="0"/>
              <a:t>Какова же истина, которую хочет донести до нас автор? </a:t>
            </a:r>
          </a:p>
          <a:p>
            <a:pPr algn="just"/>
            <a:r>
              <a:rPr lang="ru-RU" sz="2000" dirty="0" smtClean="0"/>
              <a:t>Философский смысл сказки заключается в том, что человек, утративший связь с природой, лишенный поэтического, творческого восприятия жизни,  становится </a:t>
            </a:r>
            <a:r>
              <a:rPr lang="ru-RU" sz="2000" dirty="0" err="1" smtClean="0"/>
              <a:t>конректором</a:t>
            </a:r>
            <a:r>
              <a:rPr lang="ru-RU" sz="2000" dirty="0" smtClean="0"/>
              <a:t> </a:t>
            </a:r>
            <a:r>
              <a:rPr lang="ru-RU" sz="2000" dirty="0" err="1" smtClean="0"/>
              <a:t>Паульманом</a:t>
            </a:r>
            <a:r>
              <a:rPr lang="ru-RU" sz="2000" dirty="0" smtClean="0"/>
              <a:t> или Вероникой, мечтающей о красивой жизни с надворным советником. Эти люди довольны собой и своей жизнью, потому  что они не знают о существовании Атлантиды. Им достаточно для счастья сладко спать и вкусно есть. Но автор не обвиняет их в этом. В сущности, они не плохие люди, но им не дано побывать в чудесной стране, потому что у них нет воображения, нет тонкой поэтической души. То же можно сказать и о юношах, которые довольны жизнью, получая </a:t>
            </a:r>
            <a:r>
              <a:rPr lang="ru-RU" sz="2000" dirty="0" err="1" smtClean="0"/>
              <a:t>специес-талеры</a:t>
            </a:r>
            <a:r>
              <a:rPr lang="ru-RU" sz="2000" dirty="0" smtClean="0"/>
              <a:t>, но они не догадываются, что сидят в стеклянных банках.</a:t>
            </a:r>
          </a:p>
        </p:txBody>
      </p:sp>
      <p:pic>
        <p:nvPicPr>
          <p:cNvPr id="5" name="Рисунок 4" descr="gofman_1.jpg"/>
          <p:cNvPicPr>
            <a:picLocks noChangeAspect="1"/>
          </p:cNvPicPr>
          <p:nvPr/>
        </p:nvPicPr>
        <p:blipFill>
          <a:blip r:embed="rId3"/>
          <a:srcRect l="10921" t="2867" r="3787" b="3985"/>
          <a:stretch>
            <a:fillRect/>
          </a:stretch>
        </p:blipFill>
        <p:spPr>
          <a:xfrm>
            <a:off x="566058" y="1277257"/>
            <a:ext cx="2380342" cy="386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315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518" y="0"/>
            <a:ext cx="78738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Выводы:</a:t>
            </a:r>
          </a:p>
          <a:p>
            <a:pPr algn="just"/>
            <a:r>
              <a:rPr lang="ru-RU" dirty="0" smtClean="0"/>
              <a:t>7. Произведение построено на антитезе.  Она заложена уже в самом названии сказки  - «золотой», но «горшок». Золото –благородный металл, воплощающий ценность и высшую степень, а горшок – быт, обыденность. </a:t>
            </a:r>
          </a:p>
          <a:p>
            <a:pPr algn="just"/>
            <a:r>
              <a:rPr lang="ru-RU" dirty="0" smtClean="0"/>
              <a:t>Противопоставлены и герои, что подчеркивается и смыслом их имен.  Причем, Гофман использует здесь прием </a:t>
            </a:r>
            <a:r>
              <a:rPr lang="ru-RU" dirty="0" err="1" smtClean="0"/>
              <a:t>двойничества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Ансельм –  древнегерманское имя«божественный шлем»,  «под защитой Бога», «защищающий Бога».  Его двойник </a:t>
            </a:r>
            <a:r>
              <a:rPr lang="ru-RU" dirty="0" err="1" smtClean="0"/>
              <a:t>Геербранд</a:t>
            </a:r>
            <a:r>
              <a:rPr lang="ru-RU" dirty="0" smtClean="0"/>
              <a:t> – «торговая марка, </a:t>
            </a:r>
            <a:r>
              <a:rPr lang="ru-RU" dirty="0" err="1" smtClean="0"/>
              <a:t>сорт+</a:t>
            </a:r>
            <a:r>
              <a:rPr lang="ru-RU" dirty="0" smtClean="0"/>
              <a:t> войско, множество, масса».  </a:t>
            </a:r>
            <a:r>
              <a:rPr lang="ru-RU" dirty="0" err="1" smtClean="0"/>
              <a:t>Паульман</a:t>
            </a:r>
            <a:r>
              <a:rPr lang="ru-RU" dirty="0" smtClean="0"/>
              <a:t> – «маленький человек», а </a:t>
            </a:r>
            <a:r>
              <a:rPr lang="ru-RU" dirty="0" err="1" smtClean="0"/>
              <a:t>Линдгорст</a:t>
            </a:r>
            <a:r>
              <a:rPr lang="ru-RU" dirty="0" smtClean="0"/>
              <a:t> – «нужный лес, гнездо». Вероника – «истинный, подлинный образ», «несущая победу». Серпентина – «змея». Фосфор – «светоносный»</a:t>
            </a:r>
            <a:endParaRPr lang="ru-RU" dirty="0"/>
          </a:p>
        </p:txBody>
      </p:sp>
      <p:pic>
        <p:nvPicPr>
          <p:cNvPr id="5" name="Рисунок 4" descr="April Гофмана Э.Т. Золотой горшок_15716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828" y="3253043"/>
            <a:ext cx="4692287" cy="2900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032" y="365949"/>
            <a:ext cx="787388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Выводы:</a:t>
            </a:r>
          </a:p>
          <a:p>
            <a:pPr algn="just"/>
            <a:r>
              <a:rPr lang="ru-RU" sz="2000" dirty="0" smtClean="0"/>
              <a:t>8</a:t>
            </a:r>
            <a:r>
              <a:rPr lang="ru-RU" sz="2100" dirty="0" smtClean="0"/>
              <a:t>. Для Гофмана как будто важно, какую должность занимает тот или иной герой. Например, в повествовании он употребляет только «студент Ансельм», «</a:t>
            </a:r>
            <a:r>
              <a:rPr lang="ru-RU" sz="2100" dirty="0" err="1" smtClean="0"/>
              <a:t>конректор</a:t>
            </a:r>
            <a:r>
              <a:rPr lang="ru-RU" sz="2100" dirty="0" smtClean="0"/>
              <a:t> </a:t>
            </a:r>
            <a:r>
              <a:rPr lang="ru-RU" sz="2100" dirty="0" err="1" smtClean="0"/>
              <a:t>Паульман</a:t>
            </a:r>
            <a:r>
              <a:rPr lang="ru-RU" sz="2100" dirty="0" smtClean="0"/>
              <a:t>», регистратор </a:t>
            </a:r>
            <a:r>
              <a:rPr lang="ru-RU" sz="2100" dirty="0" err="1" smtClean="0"/>
              <a:t>Геербрант</a:t>
            </a:r>
            <a:r>
              <a:rPr lang="ru-RU" sz="2100" dirty="0" smtClean="0"/>
              <a:t>, архивариус  </a:t>
            </a:r>
            <a:r>
              <a:rPr lang="ru-RU" sz="2100" dirty="0" err="1" smtClean="0"/>
              <a:t>Линдгорст</a:t>
            </a:r>
            <a:r>
              <a:rPr lang="ru-RU" sz="2100" dirty="0" smtClean="0"/>
              <a:t>.  И в этом звучит авторская ирония. </a:t>
            </a:r>
          </a:p>
          <a:p>
            <a:pPr algn="just"/>
            <a:r>
              <a:rPr lang="ru-RU" sz="2100" dirty="0" smtClean="0"/>
              <a:t>9. Кстати, ирония пронизывает все произведение. И даже положительный герой Ансельм далеко  не рыцарь. Он хорош собой, умен, но  постоянно попадает в нелепые и смешные положения. </a:t>
            </a:r>
          </a:p>
          <a:p>
            <a:pPr algn="just"/>
            <a:r>
              <a:rPr lang="ru-RU" sz="2100" dirty="0" smtClean="0"/>
              <a:t>10.  Все герои сказки  имеют двойников, кроме колдуньи  </a:t>
            </a:r>
            <a:r>
              <a:rPr lang="ru-RU" sz="2100" dirty="0" err="1" smtClean="0"/>
              <a:t>Рауэрин</a:t>
            </a:r>
            <a:r>
              <a:rPr lang="ru-RU" sz="2100" dirty="0" smtClean="0"/>
              <a:t>. Она превращается то в дверную ручку, то в няньку Лизу. А на самом деле это мерзкая свекла. С ней связана фруктово-овощная тема сказки. Сама она свекла, а дети у нее яблоки.  Сказка имеет и химическую тему. У </a:t>
            </a:r>
            <a:r>
              <a:rPr lang="ru-RU" sz="2100" dirty="0" err="1" smtClean="0"/>
              <a:t>Линдгорста</a:t>
            </a:r>
            <a:r>
              <a:rPr lang="ru-RU" sz="2100" dirty="0" smtClean="0"/>
              <a:t> есть лаборатория, В Атлантиде правит Фосфор </a:t>
            </a:r>
            <a:r>
              <a:rPr lang="ru-RU" sz="2100" dirty="0" err="1" smtClean="0"/>
              <a:t>итд</a:t>
            </a:r>
            <a:r>
              <a:rPr lang="ru-RU" sz="2100" dirty="0" smtClean="0"/>
              <a:t>. </a:t>
            </a:r>
          </a:p>
          <a:p>
            <a:pPr algn="just"/>
            <a:r>
              <a:rPr lang="ru-RU" sz="2100" dirty="0" smtClean="0"/>
              <a:t>11. Учитывая сделанные выводы, мы можем отнести «Золотой горшок» Гофмана, как и указывает сам автор, к сказке. Это романтическая философская сказка.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06" y="1002393"/>
            <a:ext cx="8281207" cy="4658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7" cy="6857999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2171" y="225415"/>
            <a:ext cx="7924800" cy="684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Гофман Э.Т.А. Новеллы – М.: Художественная литература, 1983, с.23 -84. Цитирование произведения в работе осуществлялось по этой ссылке,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цифры в скобках означают страницы.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9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https://fb.ru/article/247485/povest-skazka-zolotoy-gorshok-gofman-kratkoe-soderjanie-syujet-geroi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В.Я. Русская сказка - Л.: Издательство Ленинградского университета, 1984, с.440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Никифоров А. И. Сказка, ее бытование и носители - В кн.: Капица О.И. Русская народная сказка. М.- Л.: 1930, с. 7, ФЭБ,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http://feb-web.ru/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В.Я. Фольклор и действительность - М.: 1976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Брауде Л.Ю. Скандинавская литературная сказка – М.: Наука,1979, с. 224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Russian"/>
                <a:ea typeface="Times New Roman" pitchFamily="18" charset="0"/>
                <a:cs typeface="Arial" pitchFamily="34" charset="0"/>
              </a:rPr>
              <a:t>Леонова Т.Г. Русская литературная сказка XIX века в ее отношении к народной сказке - Томск, издательство Томского университета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Russian"/>
                <a:ea typeface="Times New Roman" pitchFamily="18" charset="0"/>
                <a:cs typeface="Arial" pitchFamily="34" charset="0"/>
              </a:rPr>
              <a:t>1982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Russian"/>
                <a:ea typeface="Times New Roman" pitchFamily="18" charset="0"/>
                <a:cs typeface="Arial" pitchFamily="34" charset="0"/>
              </a:rPr>
              <a:t>с.198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Зарубежные писатели Биобиблиографический словарь под ред.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Михальской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Н.П., часть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М.: Дрофа, 2007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Зарубежные писатели Библиографический словарь – М.: Дрофа, 2003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История зарубежной литературы под ред. Л.Г.Андреева  М., Высшая школа, 1978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https://literaguru.ru/analiz-proizvedeniya-zolotoj-gorshok-gofman/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Чавчанидзе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Д. романтический мир Эрнста Теодора Амадея Гофмана – В кн.: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Гофман Э.Т.А. Золотой горшок и другие истории. - М., 1981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http://philology.ru/literature3/chavchanidze-81.htm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Подковыркин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Ф. Поэтика романтизма в повести-сказке Э. Т. А. Гофмана «Золотой горшок»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http://ppf.asf.ru/Gofman.html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     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Карельский. Эрнст Теодор Амадей Гофман.  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http://etagofman.narod.ru/kritikakarelskiy.html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Кирпичников А.. Эрнст Теодор Амадей Гофман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://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etagofman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narod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kritikakirpichnikov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html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Берковский Н. Гофман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http://www.ad-marginem.ru/article45-page6.html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http://cityref.ru/prosmotr/6717-2590.htm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49132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2139" y="1046740"/>
            <a:ext cx="5828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9900"/>
                </a:solidFill>
              </a:rPr>
              <a:t>Сказка Гофмана «Золотой горшок».</a:t>
            </a:r>
          </a:p>
          <a:p>
            <a:pPr algn="ctr"/>
            <a:r>
              <a:rPr lang="ru-RU" sz="4800" b="1" i="1" dirty="0" smtClean="0">
                <a:solidFill>
                  <a:srgbClr val="FF9900"/>
                </a:solidFill>
              </a:rPr>
              <a:t>Своеобразие жанра. </a:t>
            </a:r>
            <a:endParaRPr lang="ru-RU" sz="4800" b="1" i="1" dirty="0">
              <a:solidFill>
                <a:srgbClr val="FF99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07726" y="3916908"/>
            <a:ext cx="42990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no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Выполнила: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ученица 7</a:t>
            </a: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класса  ГБОУ РД      «РМЛИ ДОД»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Алиева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Камилла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Мурадовна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Руководитель: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русского языка     и литературы </a:t>
            </a:r>
          </a:p>
          <a:p>
            <a:pPr marL="0" marR="0" lvl="0" indent="1162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ГБОУ РД «РМЛИ ДОД»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Билалова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Ирина Владимировна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107_EJbTGL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43" y="420915"/>
            <a:ext cx="6613071" cy="4408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8571" y="4949371"/>
            <a:ext cx="7271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6" name="Рисунок 5" descr="86310210_log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54" y="446460"/>
            <a:ext cx="7347074" cy="5620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Vladimir_Propp_(1928_year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052" y="735012"/>
            <a:ext cx="5267325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85371" y="4905829"/>
            <a:ext cx="7431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Владимир Яковлевич </a:t>
            </a:r>
            <a:r>
              <a:rPr lang="ru-RU" sz="2800" b="1" i="1" dirty="0" err="1" smtClean="0"/>
              <a:t>Пропп</a:t>
            </a:r>
            <a:r>
              <a:rPr lang="ru-RU" sz="2800" b="1" i="1" dirty="0" smtClean="0"/>
              <a:t>, литературовед, исследователь русской сказки, автор статей и книг </a:t>
            </a:r>
            <a:r>
              <a:rPr lang="ru-RU" sz="2800" b="1" i="1" smtClean="0"/>
              <a:t>о сказках.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658" y="566058"/>
            <a:ext cx="75909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Цели:</a:t>
            </a:r>
          </a:p>
          <a:p>
            <a:pPr lvl="0" algn="just"/>
            <a:r>
              <a:rPr lang="ru-RU" sz="3600" dirty="0" smtClean="0"/>
              <a:t>1.   </a:t>
            </a:r>
            <a:r>
              <a:rPr lang="ru-RU" sz="3600" b="1" i="1" dirty="0" smtClean="0"/>
              <a:t>выявить особенности жанра сказки, фольклорной и авторской;</a:t>
            </a:r>
          </a:p>
          <a:p>
            <a:pPr lvl="0" algn="just"/>
            <a:r>
              <a:rPr lang="ru-RU" sz="3600" b="1" i="1" dirty="0" smtClean="0"/>
              <a:t>2. определить традиционные черты жанра сказки в «Золотом горшке» Гофмана и отметить новаторство;</a:t>
            </a:r>
          </a:p>
          <a:p>
            <a:pPr lvl="0" algn="just"/>
            <a:r>
              <a:rPr lang="ru-RU" sz="3600" b="1" i="1" dirty="0" smtClean="0"/>
              <a:t>3.       сделать выводы о жанровой принадлежности «Золотого горшка» </a:t>
            </a:r>
            <a:r>
              <a:rPr lang="ru-RU" sz="3600" b="1" dirty="0" smtClean="0"/>
              <a:t>Гофмана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6344" y="420912"/>
          <a:ext cx="7649028" cy="6353944"/>
        </p:xfrm>
        <a:graphic>
          <a:graphicData uri="http://schemas.openxmlformats.org/drawingml/2006/table">
            <a:tbl>
              <a:tblPr/>
              <a:tblGrid>
                <a:gridCol w="1393370"/>
                <a:gridCol w="3302595"/>
                <a:gridCol w="2953063"/>
              </a:tblGrid>
              <a:tr h="25642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62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Фольклорная</a:t>
                      </a: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indent="1162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Авторская</a:t>
                      </a: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53">
                <a:tc>
                  <a:txBody>
                    <a:bodyPr/>
                    <a:lstStyle/>
                    <a:p>
                      <a:pPr marL="21590" indent="-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Принадлежность к повествовательным жанрам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626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indent="11626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+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indent="11626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23495" indent="11626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+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35">
                <a:tc>
                  <a:txBody>
                    <a:bodyPr/>
                    <a:lstStyle/>
                    <a:p>
                      <a:pPr marL="21590" indent="-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Установка на вымысел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626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indent="11626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+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азмыта, реалистические тенденции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282">
                <a:tc>
                  <a:txBody>
                    <a:bodyPr/>
                    <a:lstStyle/>
                    <a:p>
                      <a:pPr marL="21590" indent="-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Идейно-тематическое содержание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пределяется традицией (коллективное творчество), сохраняется отпечаток архаичных форм миропонимания и архаичных социально-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э</a:t>
                      </a: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кономических отношений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пределяется автором (индивидуальное начало); передача идей, свойственных эпохе, отражение современных социально-экономических отношений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35">
                <a:tc>
                  <a:txBody>
                    <a:bodyPr/>
                    <a:lstStyle/>
                    <a:p>
                      <a:pPr marL="20638" indent="-2063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Сюжеты 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626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аданные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пределяются авторской фантазией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123">
                <a:tc>
                  <a:txBody>
                    <a:bodyPr/>
                    <a:lstStyle/>
                    <a:p>
                      <a:pPr marL="20638" indent="-2063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Композиция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пределенный комплекс мотивов или повторяющихся элементов-функций действующих лиц (31 функция по </a:t>
                      </a:r>
                      <a:r>
                        <a:rPr lang="ru-RU" sz="1100" dirty="0" err="1">
                          <a:latin typeface="Times Russian"/>
                          <a:ea typeface="Times New Roman"/>
                        </a:rPr>
                        <a:t>Проппу</a:t>
                      </a: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) образует строгую схему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650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спользование элементов традиционной схемы, большое значение авторской фантазии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541">
                <a:tc>
                  <a:txBody>
                    <a:bodyPr/>
                    <a:lstStyle/>
                    <a:p>
                      <a:pPr marL="20638" indent="-2063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Образность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1. Обобщенное изображение персонажей, абстрагирование;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2. Стабильность персонажей;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3. Постоянство их функций;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4. Лаконичность характеристик персонажей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5. Небольшое количество героев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650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1. Индивидуализация сказочного героя, психологизм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2. Нестабильность персонажей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3. Непостоянство функций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4. Развернутые характеристики персонажей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5. Появление главных и второстепенных героев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81">
                <a:tc>
                  <a:txBody>
                    <a:bodyPr/>
                    <a:lstStyle/>
                    <a:p>
                      <a:pPr marL="20638" indent="-2063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Форма повествования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риентировка на слушателя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650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риентировка </a:t>
                      </a:r>
                      <a:r>
                        <a:rPr lang="ru-RU" sz="1100" dirty="0" smtClean="0">
                          <a:latin typeface="Times Russian"/>
                          <a:ea typeface="Times New Roman"/>
                        </a:rPr>
                        <a:t>на читателя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811">
                <a:tc>
                  <a:txBody>
                    <a:bodyPr/>
                    <a:lstStyle/>
                    <a:p>
                      <a:pPr marL="20638" indent="-2063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Язык и стиль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- традиционные формулы зачина и концовки; 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- повторяющиеся конструкции; 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- разговорная речь, 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- повторяющиеся приемы повествования, 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- трехступенчатое строение сюжета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- преобладающая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композиционно-речевая форма</a:t>
                      </a: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 - повествование </a:t>
                      </a:r>
                      <a:br>
                        <a:rPr lang="ru-RU" sz="1100" dirty="0">
                          <a:latin typeface="Times Russian"/>
                          <a:ea typeface="Times New Roman"/>
                        </a:rPr>
                      </a:b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- художественное время убыстряется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Russian"/>
                          <a:ea typeface="Times New Roman"/>
                        </a:rPr>
                        <a:t>- функция диалога - часто описывает действие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- стиль направления;              </a:t>
                      </a:r>
                    </a:p>
                    <a:p>
                      <a:pPr marL="22225" indent="650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- композиционно-речевая форма - повествование, описание;</a:t>
                      </a:r>
                      <a:br>
                        <a:rPr lang="ru-RU" sz="11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- автор по своему усмотрению убыстряет или замедляет художественное время;</a:t>
                      </a:r>
                      <a:br>
                        <a:rPr lang="ru-RU" sz="11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- традиционные функции диалога (характеристика героя и/или его душевного состояния);</a:t>
                      </a:r>
                      <a:br>
                        <a:rPr lang="ru-RU" sz="11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- авторский стиль</a:t>
                      </a:r>
                    </a:p>
                  </a:txBody>
                  <a:tcPr marL="18699" marR="1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7" cy="6857999"/>
          </a:xfrm>
          <a:prstGeom prst="rect">
            <a:avLst/>
          </a:prstGeom>
        </p:spPr>
      </p:pic>
      <p:pic>
        <p:nvPicPr>
          <p:cNvPr id="3" name="Рисунок 2" descr="Гофм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71" y="997537"/>
            <a:ext cx="6995886" cy="3959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257" y="5239657"/>
            <a:ext cx="6545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Эрнст Теодор Амадей (Вильгельм) Гофман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7" cy="6857999"/>
          </a:xfrm>
          <a:prstGeom prst="rect">
            <a:avLst/>
          </a:prstGeom>
        </p:spPr>
      </p:pic>
      <p:pic>
        <p:nvPicPr>
          <p:cNvPr id="4" name="Рисунок 3" descr="25236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087" y="744993"/>
            <a:ext cx="3645914" cy="5851750"/>
          </a:xfrm>
          <a:prstGeom prst="rect">
            <a:avLst/>
          </a:prstGeom>
        </p:spPr>
      </p:pic>
      <p:pic>
        <p:nvPicPr>
          <p:cNvPr id="5" name="Рисунок 4" descr="ed74f434-8da1-4f9d-884f-0ea28ac860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50" y="493486"/>
            <a:ext cx="3990138" cy="569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2744" y="511092"/>
            <a:ext cx="46203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Выводы:</a:t>
            </a:r>
          </a:p>
          <a:p>
            <a:pPr algn="just"/>
            <a:r>
              <a:rPr lang="ru-RU" sz="2400" dirty="0" smtClean="0"/>
              <a:t>1. «Золотой горшок» относится к романтическим произведениям.</a:t>
            </a:r>
          </a:p>
          <a:p>
            <a:pPr algn="just"/>
            <a:r>
              <a:rPr lang="ru-RU" sz="2400" dirty="0" smtClean="0"/>
              <a:t>Романтики интересовались фольклором, поэтому сказкам Гофмана присущи черты народной сказки: функции герой- злодей-даритель. Фантастические существа: драконы, ведьмы соответствующего вида и с характерной атрибутикой (нос крючком, черный кот и </a:t>
            </a:r>
            <a:r>
              <a:rPr lang="ru-RU" sz="2400" dirty="0" err="1" smtClean="0"/>
              <a:t>тд</a:t>
            </a:r>
            <a:r>
              <a:rPr lang="ru-RU" sz="2400" dirty="0" smtClean="0"/>
              <a:t>). Волшебство (заключение в стеклянную банку). Чудесная страна Атлантида.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104_lWElIN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97" y="1930399"/>
            <a:ext cx="3478177" cy="232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1387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78</cp:revision>
  <dcterms:created xsi:type="dcterms:W3CDTF">2013-11-19T05:52:05Z</dcterms:created>
  <dcterms:modified xsi:type="dcterms:W3CDTF">2020-05-22T21:57:05Z</dcterms:modified>
</cp:coreProperties>
</file>